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2"/>
  </p:notesMasterIdLst>
  <p:sldIdLst>
    <p:sldId id="266" r:id="rId2"/>
    <p:sldId id="281" r:id="rId3"/>
    <p:sldId id="282" r:id="rId4"/>
    <p:sldId id="267" r:id="rId5"/>
    <p:sldId id="268" r:id="rId6"/>
    <p:sldId id="284" r:id="rId7"/>
    <p:sldId id="420" r:id="rId8"/>
    <p:sldId id="291" r:id="rId9"/>
    <p:sldId id="293" r:id="rId10"/>
    <p:sldId id="298" r:id="rId11"/>
    <p:sldId id="304" r:id="rId12"/>
    <p:sldId id="620" r:id="rId13"/>
    <p:sldId id="310" r:id="rId14"/>
    <p:sldId id="303" r:id="rId15"/>
    <p:sldId id="316" r:id="rId16"/>
    <p:sldId id="626" r:id="rId17"/>
    <p:sldId id="625" r:id="rId18"/>
    <p:sldId id="305" r:id="rId19"/>
    <p:sldId id="623" r:id="rId20"/>
    <p:sldId id="280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96821" autoAdjust="0"/>
  </p:normalViewPr>
  <p:slideViewPr>
    <p:cSldViewPr snapToGrid="0">
      <p:cViewPr varScale="1">
        <p:scale>
          <a:sx n="79" d="100"/>
          <a:sy n="79" d="100"/>
        </p:scale>
        <p:origin x="7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90C78-4D31-4713-BAC9-54F745DAEB38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5E07E-01C5-4D97-83FC-972B87E6D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91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F97AEA-DAC4-4BF9-BD5F-5DF3E0BDDC5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BF 013-2(13)</a:t>
            </a:r>
          </a:p>
        </p:txBody>
      </p:sp>
    </p:spTree>
    <p:extLst>
      <p:ext uri="{BB962C8B-B14F-4D97-AF65-F5344CB8AC3E}">
        <p14:creationId xmlns:p14="http://schemas.microsoft.com/office/powerpoint/2010/main" val="985122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95E07E-01C5-4D97-83FC-972B87E6D33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729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F97AEA-DAC4-4BF9-BD5F-5DF3E0BDDC5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BF 013-2(13)</a:t>
            </a:r>
          </a:p>
        </p:txBody>
      </p:sp>
    </p:spTree>
    <p:extLst>
      <p:ext uri="{BB962C8B-B14F-4D97-AF65-F5344CB8AC3E}">
        <p14:creationId xmlns:p14="http://schemas.microsoft.com/office/powerpoint/2010/main" val="2869225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95E07E-01C5-4D97-83FC-972B87E6D3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49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95E07E-01C5-4D97-83FC-972B87E6D3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13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95E07E-01C5-4D97-83FC-972B87E6D33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748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95E07E-01C5-4D97-83FC-972B87E6D33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031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original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95E07E-01C5-4D97-83FC-972B87E6D33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716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Mike considering blocks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95E07E-01C5-4D97-83FC-972B87E6D33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51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Mike considering blocks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95E07E-01C5-4D97-83FC-972B87E6D33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02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95E07E-01C5-4D97-83FC-972B87E6D33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86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no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631825" indent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538509"/>
            <a:ext cx="7780712" cy="40358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64" y="5907377"/>
            <a:ext cx="1101621" cy="576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776" y="5907377"/>
            <a:ext cx="1349136" cy="5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57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60888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678326" y="0"/>
            <a:ext cx="4465674" cy="3423684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4688963" y="3561907"/>
            <a:ext cx="4455037" cy="329609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2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60888" cy="433863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678326" y="0"/>
            <a:ext cx="4465674" cy="251936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678326" y="2636874"/>
            <a:ext cx="2339162" cy="170121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7123814" y="2640413"/>
            <a:ext cx="2020186" cy="170830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-1" y="4469221"/>
            <a:ext cx="4561367" cy="238878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4688963" y="4469220"/>
            <a:ext cx="4455037" cy="23887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5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31205B-A1C6-4EBE-9E82-630237E22FF4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31B89E-DD29-4909-BAD9-03EC8421F4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818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side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303" y="1600154"/>
            <a:ext cx="4104069" cy="40358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773618" y="1604963"/>
            <a:ext cx="4370387" cy="4572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65" y="6044219"/>
            <a:ext cx="986589" cy="5159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79487" y="6044219"/>
            <a:ext cx="1316850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0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44001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5"/>
          <p:cNvSpPr txBox="1">
            <a:spLocks/>
          </p:cNvSpPr>
          <p:nvPr userDrawn="1"/>
        </p:nvSpPr>
        <p:spPr bwMode="auto">
          <a:xfrm>
            <a:off x="0" y="4322762"/>
            <a:ext cx="9144000" cy="2535238"/>
          </a:xfrm>
          <a:prstGeom prst="rect">
            <a:avLst/>
          </a:prstGeom>
          <a:solidFill>
            <a:schemeClr val="tx1">
              <a:alpha val="5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595959"/>
              </a:buClr>
              <a:buFont typeface="Wingdings" pitchFamily="2" charset="2"/>
              <a:buNone/>
              <a:defRPr/>
            </a:pPr>
            <a:endParaRPr lang="en-US" sz="12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45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photo 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4"/>
            <a:ext cx="4572000" cy="4571999"/>
          </a:xfrm>
          <a:solidFill>
            <a:schemeClr val="bg1">
              <a:alpha val="80000"/>
            </a:schemeClr>
          </a:solidFill>
        </p:spPr>
        <p:txBody>
          <a:bodyPr tIns="182880"/>
          <a:lstStyle>
            <a:lvl1pPr marL="457200" indent="-287338">
              <a:buClr>
                <a:srgbClr val="92D050"/>
              </a:buClr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742950" indent="-285750">
              <a:buClr>
                <a:srgbClr val="92D050"/>
              </a:buClr>
              <a:defRPr sz="140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2141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phot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943600"/>
            <a:ext cx="7162800" cy="566738"/>
          </a:xfrm>
        </p:spPr>
        <p:txBody>
          <a:bodyPr anchor="b">
            <a:noAutofit/>
          </a:bodyPr>
          <a:lstStyle>
            <a:lvl1pPr marL="0" indent="0" algn="l">
              <a:defRPr sz="30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882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863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divid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60" y="4074888"/>
            <a:ext cx="3216549" cy="168536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879969" y="557953"/>
            <a:ext cx="5474677" cy="3273584"/>
          </a:xfrm>
          <a:prstGeom prst="rect">
            <a:avLst/>
          </a:prstGeom>
        </p:spPr>
        <p:txBody>
          <a:bodyPr anchor="b"/>
          <a:lstStyle>
            <a:lvl1pPr marL="0" indent="0">
              <a:defRPr sz="40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kumimoji="0"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94861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- photo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3"/>
            <a:ext cx="4572000" cy="4571999"/>
          </a:xfrm>
          <a:solidFill>
            <a:schemeClr val="bg1">
              <a:alpha val="80000"/>
            </a:schemeClr>
          </a:solidFill>
        </p:spPr>
        <p:txBody>
          <a:bodyPr tIns="182880"/>
          <a:lstStyle>
            <a:lvl1pPr marL="457200" indent="-287338">
              <a:buClr>
                <a:srgbClr val="92D050"/>
              </a:buClr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marL="742950" indent="-285750">
              <a:buClr>
                <a:srgbClr val="92D050"/>
              </a:buClr>
              <a:defRPr sz="140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0574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ull-out quote/fact - phot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273749"/>
            <a:ext cx="9144000" cy="903770"/>
          </a:xfrm>
          <a:solidFill>
            <a:schemeClr val="bg1">
              <a:alpha val="80000"/>
            </a:schemeClr>
          </a:solidFill>
        </p:spPr>
        <p:txBody>
          <a:bodyPr tIns="0" anchor="ctr"/>
          <a:lstStyle>
            <a:lvl1pPr marL="457200" indent="-287338" algn="ctr">
              <a:buClr>
                <a:schemeClr val="tx1">
                  <a:lumMod val="50000"/>
                  <a:lumOff val="50000"/>
                </a:schemeClr>
              </a:buClr>
              <a:buNone/>
              <a:defRPr sz="2400" b="0" baseline="0">
                <a:solidFill>
                  <a:schemeClr val="tx1"/>
                </a:solidFill>
                <a:latin typeface="Segoe UI Semibold" panose="020B0702040204020203" pitchFamily="34" charset="0"/>
              </a:defRPr>
            </a:lvl1pPr>
            <a:lvl2pPr marL="742950" indent="-285750">
              <a:buClr>
                <a:schemeClr val="tx1">
                  <a:lumMod val="50000"/>
                  <a:lumOff val="50000"/>
                </a:schemeClr>
              </a:buClr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810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77807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199" y="1600201"/>
            <a:ext cx="7780713" cy="40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16818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  <p:txStyles>
    <p:titleStyle>
      <a:lvl1pPr marL="631825" indent="0" algn="l" rtl="0" eaLnBrk="0" fontAlgn="base" hangingPunct="0">
        <a:spcBef>
          <a:spcPct val="0"/>
        </a:spcBef>
        <a:spcAft>
          <a:spcPct val="0"/>
        </a:spcAft>
        <a:defRPr sz="3000" b="0" kern="1200">
          <a:solidFill>
            <a:srgbClr val="0070C0"/>
          </a:solidFill>
          <a:latin typeface="Segoe UI Semibold" panose="020B0702040204020203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9pPr>
    </p:titleStyle>
    <p:bodyStyle>
      <a:lvl1pPr marL="631825" indent="-233363" algn="l" rtl="0" eaLnBrk="0" fontAlgn="base" hangingPunct="0">
        <a:spcBef>
          <a:spcPct val="20000"/>
        </a:spcBef>
        <a:spcAft>
          <a:spcPct val="0"/>
        </a:spcAft>
        <a:buClr>
          <a:srgbClr val="92D050"/>
        </a:buClr>
        <a:buFont typeface="Wingdings" pitchFamily="2" charset="2"/>
        <a:buChar char="§"/>
        <a:defRPr sz="2000" kern="1200">
          <a:solidFill>
            <a:schemeClr val="bg1">
              <a:lumMod val="50000"/>
            </a:schemeClr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855663" indent="-223838" algn="l" rtl="0" eaLnBrk="0" fontAlgn="base" hangingPunct="0">
        <a:spcBef>
          <a:spcPct val="20000"/>
        </a:spcBef>
        <a:spcAft>
          <a:spcPct val="0"/>
        </a:spcAft>
        <a:buClr>
          <a:srgbClr val="92D050"/>
        </a:buClr>
        <a:buFont typeface="Arial" charset="0"/>
        <a:buChar char="–"/>
        <a:defRPr sz="1800" kern="1200">
          <a:solidFill>
            <a:schemeClr val="bg1">
              <a:lumMod val="50000"/>
            </a:schemeClr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Z:\Highways\AMP\BIS\Inspection\DBR\OffSystem\Stowe-00051\2-Photos\2017\IMGP025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Content Placeholder 5"/>
          <p:cNvSpPr txBox="1">
            <a:spLocks/>
          </p:cNvSpPr>
          <p:nvPr/>
        </p:nvSpPr>
        <p:spPr bwMode="auto">
          <a:xfrm>
            <a:off x="0" y="4572000"/>
            <a:ext cx="9144000" cy="2285999"/>
          </a:xfrm>
          <a:prstGeom prst="rect">
            <a:avLst/>
          </a:prstGeom>
          <a:solidFill>
            <a:schemeClr val="bg1">
              <a:alpha val="8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2" name="Title 4"/>
          <p:cNvSpPr>
            <a:spLocks noGrp="1"/>
          </p:cNvSpPr>
          <p:nvPr>
            <p:ph type="ctrTitle" idx="4294967295"/>
          </p:nvPr>
        </p:nvSpPr>
        <p:spPr>
          <a:xfrm>
            <a:off x="358775" y="4529827"/>
            <a:ext cx="8083550" cy="1423989"/>
          </a:xfrm>
        </p:spPr>
        <p:txBody>
          <a:bodyPr/>
          <a:lstStyle/>
          <a:p>
            <a:pPr>
              <a:defRPr/>
            </a:pP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Stowe BO 1446(37)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Selectboard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 Presentation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800" b="1" dirty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Town Highway 43 – Bridge #51 over Miller Brook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5230813" y="6435725"/>
            <a:ext cx="32115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15" name="Subtitle 5"/>
          <p:cNvSpPr txBox="1">
            <a:spLocks/>
          </p:cNvSpPr>
          <p:nvPr/>
        </p:nvSpPr>
        <p:spPr bwMode="auto">
          <a:xfrm>
            <a:off x="1000361" y="6150320"/>
            <a:ext cx="30019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59595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March 25, 2019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12" name="Picture 3" descr="vtrans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872" y="6169974"/>
            <a:ext cx="2391682" cy="569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981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758" y="944707"/>
            <a:ext cx="8738483" cy="5599216"/>
          </a:xfrm>
        </p:spPr>
        <p:txBody>
          <a:bodyPr>
            <a:normAutofit/>
          </a:bodyPr>
          <a:lstStyle/>
          <a:p>
            <a:r>
              <a:rPr lang="en-US" sz="2400" dirty="0"/>
              <a:t>ADT of 430; DHV of 60</a:t>
            </a:r>
          </a:p>
          <a:p>
            <a:r>
              <a:rPr lang="en-US" sz="2400" dirty="0"/>
              <a:t>% Trucks: 3.4</a:t>
            </a:r>
          </a:p>
          <a:p>
            <a:pPr marL="1262063" lvl="2" indent="-347663"/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Truck volume and nearby gravel pit</a:t>
            </a:r>
          </a:p>
          <a:p>
            <a:r>
              <a:rPr lang="en-US" sz="2400" dirty="0"/>
              <a:t>Waterway clearance </a:t>
            </a:r>
          </a:p>
          <a:p>
            <a:pPr marL="1262063" lvl="2" indent="-347663"/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Low beam elevation less than 10 ft above river</a:t>
            </a:r>
          </a:p>
          <a:p>
            <a:r>
              <a:rPr lang="en-US" sz="2400" dirty="0"/>
              <a:t>Design speed of 35 mph</a:t>
            </a:r>
          </a:p>
          <a:p>
            <a:r>
              <a:rPr lang="en-US" sz="2400" dirty="0"/>
              <a:t>Site limitations and embankment for temporary bridge</a:t>
            </a:r>
          </a:p>
          <a:p>
            <a:pPr marL="1255713" lvl="2" indent="-341313"/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Ledge removal</a:t>
            </a:r>
          </a:p>
          <a:p>
            <a:pPr marL="1255713" lvl="2" indent="-341313"/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One Lane alternating with Traffic Signal</a:t>
            </a:r>
          </a:p>
          <a:p>
            <a:r>
              <a:rPr lang="en-US" sz="2400" dirty="0"/>
              <a:t>Right-of-Way needed; Utility relocation not needed</a:t>
            </a:r>
          </a:p>
          <a:p>
            <a:r>
              <a:rPr lang="en-US" sz="2400" dirty="0"/>
              <a:t>Adjacent property owners</a:t>
            </a:r>
          </a:p>
          <a:p>
            <a:r>
              <a:rPr lang="en-US" sz="2400" dirty="0"/>
              <a:t>Additional properties, businesses, archaeological sensitive areas, and recreational use </a:t>
            </a:r>
          </a:p>
          <a:p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9050" y="-11111"/>
            <a:ext cx="9163050" cy="1143000"/>
          </a:xfrm>
        </p:spPr>
        <p:txBody>
          <a:bodyPr/>
          <a:lstStyle/>
          <a:p>
            <a:pPr algn="ctr"/>
            <a:r>
              <a:rPr lang="en-US" dirty="0"/>
              <a:t>Design Criteria and Considerations</a:t>
            </a:r>
          </a:p>
        </p:txBody>
      </p:sp>
      <p:pic>
        <p:nvPicPr>
          <p:cNvPr id="6" name="Picture 3" descr="vtrans-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872" y="6169974"/>
            <a:ext cx="2391682" cy="569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775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97086"/>
            <a:ext cx="8420431" cy="1143000"/>
          </a:xfrm>
        </p:spPr>
        <p:txBody>
          <a:bodyPr/>
          <a:lstStyle/>
          <a:p>
            <a:r>
              <a:rPr lang="en-US" dirty="0"/>
              <a:t>Proposed Bridge Replacement – Bridge #51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416" y="1240086"/>
            <a:ext cx="8714629" cy="4762499"/>
          </a:xfrm>
        </p:spPr>
        <p:txBody>
          <a:bodyPr/>
          <a:lstStyle/>
          <a:p>
            <a:r>
              <a:rPr lang="en-US" sz="2400" dirty="0"/>
              <a:t>Full Bridge Replacement on Alignment with Traffic Maintained on Upstream Temporary Bridge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Maintain existing centerline of road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New concrete deck on 4 galvanized steel rolled beams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Widen Bridge to 9’/3’ typical to match corridor and provide bicycle accommodations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Exceeds the minimum standard (9’/2’)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Meets all geometric criteria - &lt;1% slope over the bridge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2% roadway crown and fascia mounted bridge rail to promote runoff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Eastern abutment founded directly on bedrock with spread footing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Western abutment on piles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80 year design life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Construction – Summer 2022</a:t>
            </a:r>
          </a:p>
        </p:txBody>
      </p:sp>
      <p:pic>
        <p:nvPicPr>
          <p:cNvPr id="4" name="Picture 3" descr="vtrans-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872" y="6169974"/>
            <a:ext cx="2391682" cy="569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8675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Proposed Typical Section</a:t>
            </a:r>
          </a:p>
        </p:txBody>
      </p:sp>
      <p:pic>
        <p:nvPicPr>
          <p:cNvPr id="6" name="Picture 3" descr="vtrans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499" y="135827"/>
            <a:ext cx="2270125" cy="540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5EF812-723E-42BC-8754-7ABEBD3FB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8827"/>
            <a:ext cx="9144000" cy="501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37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391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Proposed Profile</a:t>
            </a:r>
          </a:p>
        </p:txBody>
      </p:sp>
      <p:pic>
        <p:nvPicPr>
          <p:cNvPr id="6" name="Picture 3" descr="vtrans-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499" y="135827"/>
            <a:ext cx="2270125" cy="540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534" y="1271586"/>
            <a:ext cx="8692090" cy="544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86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Z:\Highways\PROJ\STR\STR3\ProjectsCompleted\Projects_STR2\Chester BRF 025-1(35) (87b134) &amp; BRO 1449(22) (98j280)\Pictures\During\DSCN22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-5535" y="4438996"/>
            <a:ext cx="9149535" cy="2419003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pPr marL="461963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</a:rPr>
              <a:t>Temporary Bridge</a:t>
            </a:r>
          </a:p>
          <a:p>
            <a:pPr marL="461963" indent="0">
              <a:buNone/>
            </a:pPr>
            <a:endParaRPr lang="en-US" sz="500" dirty="0">
              <a:solidFill>
                <a:schemeClr val="tx1">
                  <a:lumMod val="65000"/>
                  <a:lumOff val="35000"/>
                </a:schemeClr>
              </a:solidFill>
              <a:latin typeface="Segoe UI Semibold" panose="020B0702040204020203" pitchFamily="34" charset="0"/>
            </a:endParaRPr>
          </a:p>
          <a:p>
            <a:pPr marL="631825" lvl="1" indent="-233363">
              <a:buFont typeface="Wingdings" pitchFamily="2" charset="2"/>
              <a:buChar char="§"/>
            </a:pPr>
            <a:r>
              <a:rPr lang="en-US" sz="1850" dirty="0"/>
              <a:t>One Lane Temporary Bridge with Traffic Signal</a:t>
            </a:r>
          </a:p>
          <a:p>
            <a:pPr marL="398462" lvl="1" indent="0">
              <a:buNone/>
            </a:pPr>
            <a:endParaRPr lang="en-US" sz="500" dirty="0"/>
          </a:p>
          <a:p>
            <a:pPr marL="631825" lvl="1" indent="-233363">
              <a:buFont typeface="Wingdings" pitchFamily="2" charset="2"/>
              <a:buChar char="§"/>
            </a:pPr>
            <a:r>
              <a:rPr lang="en-US" sz="1850" dirty="0"/>
              <a:t>Upstream Temporary Bridge as preferred by Town</a:t>
            </a:r>
          </a:p>
          <a:p>
            <a:pPr marL="398462" lvl="1" indent="0">
              <a:buNone/>
            </a:pPr>
            <a:endParaRPr lang="en-US" sz="500" dirty="0"/>
          </a:p>
          <a:p>
            <a:pPr marL="631825" lvl="1" indent="-233363">
              <a:buFont typeface="Wingdings" pitchFamily="2" charset="2"/>
              <a:buChar char="§"/>
            </a:pPr>
            <a:r>
              <a:rPr lang="en-US" sz="1850" dirty="0"/>
              <a:t>Temporary Bridge will require temporary ROW acquisition</a:t>
            </a:r>
          </a:p>
          <a:p>
            <a:pPr marL="398462" lvl="1" indent="0">
              <a:buNone/>
            </a:pPr>
            <a:endParaRPr lang="en-US" sz="500" dirty="0"/>
          </a:p>
          <a:p>
            <a:pPr marL="631825" lvl="1" indent="-233363">
              <a:buFont typeface="Wingdings" pitchFamily="2" charset="2"/>
              <a:buChar char="§"/>
            </a:pPr>
            <a:r>
              <a:rPr lang="en-US" sz="1850" dirty="0">
                <a:solidFill>
                  <a:prstClr val="white">
                    <a:lumMod val="50000"/>
                  </a:prstClr>
                </a:solidFill>
              </a:rPr>
              <a:t>Will require extensive embankment excavation due to site limitations</a:t>
            </a:r>
          </a:p>
          <a:p>
            <a:pPr marL="631825" lvl="1" indent="-233363">
              <a:buFont typeface="Wingdings" pitchFamily="2" charset="2"/>
              <a:buChar char="§"/>
            </a:pPr>
            <a:endParaRPr lang="en-US" sz="1850" dirty="0"/>
          </a:p>
          <a:p>
            <a:pPr marL="398462" indent="0">
              <a:buNone/>
            </a:pPr>
            <a:r>
              <a:rPr lang="en-US" sz="500" dirty="0"/>
              <a:t>		</a:t>
            </a:r>
          </a:p>
          <a:p>
            <a:pPr marL="398462" indent="0">
              <a:buNone/>
            </a:pPr>
            <a:r>
              <a:rPr lang="en-US" sz="500" dirty="0"/>
              <a:t>	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46950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391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Proposed Bridge Layout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10391" y="5117289"/>
            <a:ext cx="9144000" cy="1604974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pPr marL="461963" indent="0">
              <a:buNone/>
            </a:pP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</a:rPr>
              <a:t>Temporary Bridge Preferred Option - Bridge #51</a:t>
            </a:r>
          </a:p>
          <a:p>
            <a:pPr marL="461963" indent="0">
              <a:buNone/>
            </a:pPr>
            <a:endParaRPr lang="en-US" sz="500" dirty="0">
              <a:solidFill>
                <a:schemeClr val="tx1">
                  <a:lumMod val="65000"/>
                  <a:lumOff val="35000"/>
                </a:schemeClr>
              </a:solidFill>
              <a:latin typeface="Segoe UI Semibold" panose="020B0702040204020203" pitchFamily="34" charset="0"/>
            </a:endParaRPr>
          </a:p>
          <a:p>
            <a:r>
              <a:rPr lang="en-US" dirty="0"/>
              <a:t>Upstream temporary has greater impacts and potential impacts to Northern Long Eared Bat Habitat</a:t>
            </a:r>
          </a:p>
          <a:p>
            <a:r>
              <a:rPr lang="en-US" dirty="0"/>
              <a:t>Longer Temporary Bridge required, solid rock excavation, additional cost</a:t>
            </a:r>
          </a:p>
        </p:txBody>
      </p:sp>
      <p:pic>
        <p:nvPicPr>
          <p:cNvPr id="7" name="Picture 3" descr="vtrans-logo">
            <a:extLst>
              <a:ext uri="{FF2B5EF4-FFF2-40B4-BE49-F238E27FC236}">
                <a16:creationId xmlns:a16="http://schemas.microsoft.com/office/drawing/2014/main" id="{5DC4A622-6230-46D1-9386-79F76E13C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499" y="135827"/>
            <a:ext cx="2270125" cy="540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2786B85-56F9-4FBF-BD90-28AC49BE38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595" t="11927" r="18404" b="19857"/>
          <a:stretch/>
        </p:blipFill>
        <p:spPr>
          <a:xfrm>
            <a:off x="10391" y="1040860"/>
            <a:ext cx="9106164" cy="388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35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4319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Cross Section of Slope Impact</a:t>
            </a:r>
            <a:br>
              <a:rPr lang="en-US" dirty="0"/>
            </a:br>
            <a:r>
              <a:rPr lang="en-US" dirty="0"/>
              <a:t>Western Abutment 1</a:t>
            </a:r>
          </a:p>
        </p:txBody>
      </p:sp>
      <p:pic>
        <p:nvPicPr>
          <p:cNvPr id="6" name="Picture 3" descr="vtrans-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499" y="135827"/>
            <a:ext cx="2270125" cy="540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7CFEC0-C74A-4EA2-9D8E-64F5364A63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93557"/>
            <a:ext cx="9127038" cy="520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23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4319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Cross Section of Slope Impact</a:t>
            </a:r>
            <a:br>
              <a:rPr lang="en-US" dirty="0"/>
            </a:br>
            <a:r>
              <a:rPr lang="en-US" dirty="0"/>
              <a:t>Eastern Abutment 2</a:t>
            </a:r>
          </a:p>
        </p:txBody>
      </p:sp>
      <p:pic>
        <p:nvPicPr>
          <p:cNvPr id="6" name="Picture 3" descr="vtrans-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499" y="135827"/>
            <a:ext cx="2270125" cy="540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FDFCE73-EBA8-4226-8796-70FEE3BDD9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386192"/>
            <a:ext cx="9084355" cy="522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18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09600" y="2051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7200" y="2060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57200" y="3032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7780712" cy="1143000"/>
          </a:xfrm>
        </p:spPr>
        <p:txBody>
          <a:bodyPr/>
          <a:lstStyle/>
          <a:p>
            <a:r>
              <a:rPr lang="en-US" dirty="0"/>
              <a:t>Cost Estimates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7512362"/>
              </p:ext>
            </p:extLst>
          </p:nvPr>
        </p:nvGraphicFramePr>
        <p:xfrm>
          <a:off x="1019215" y="1435957"/>
          <a:ext cx="7105569" cy="4790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45903">
                  <a:extLst>
                    <a:ext uri="{9D8B030D-6E8A-4147-A177-3AD203B41FA5}">
                      <a16:colId xmlns:a16="http://schemas.microsoft.com/office/drawing/2014/main" val="584685215"/>
                    </a:ext>
                  </a:extLst>
                </a:gridCol>
                <a:gridCol w="3559666">
                  <a:extLst>
                    <a:ext uri="{9D8B030D-6E8A-4147-A177-3AD203B41FA5}">
                      <a16:colId xmlns:a16="http://schemas.microsoft.com/office/drawing/2014/main" val="886761159"/>
                    </a:ext>
                  </a:extLst>
                </a:gridCol>
              </a:tblGrid>
              <a:tr h="67541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Stowe BO 1446(37) Cost Estimate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3571797"/>
                  </a:ext>
                </a:extLst>
              </a:tr>
              <a:tr h="65249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Total Project Costs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(Including E</a:t>
                      </a:r>
                      <a:r>
                        <a:rPr lang="en-US" sz="1400" baseline="0" dirty="0">
                          <a:effectLst/>
                          <a:latin typeface="+mn-lt"/>
                          <a:ea typeface="Times New Roman"/>
                        </a:rPr>
                        <a:t> &amp; C)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$1,942,231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11400133"/>
                  </a:ext>
                </a:extLst>
              </a:tr>
              <a:tr h="3462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Town Share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$194,223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9841868"/>
                  </a:ext>
                </a:extLst>
              </a:tr>
              <a:tr h="3462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Town %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10%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19180641"/>
                  </a:ext>
                </a:extLst>
              </a:tr>
              <a:tr h="3462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Project Development Duration</a:t>
                      </a:r>
                      <a:endParaRPr lang="en-US" sz="1400" b="1" u="non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4 years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22230114"/>
                  </a:ext>
                </a:extLst>
              </a:tr>
              <a:tr h="3462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Construction Duration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Approximately 6 months (April to October)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73692735"/>
                  </a:ext>
                </a:extLst>
              </a:tr>
              <a:tr h="3462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Closure Duration (If Applicable)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N/A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90072884"/>
                  </a:ext>
                </a:extLst>
              </a:tr>
              <a:tr h="3462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Typical Section - Bridge (feet)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3-9-9-3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41959420"/>
                  </a:ext>
                </a:extLst>
              </a:tr>
              <a:tr h="3462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Hydraulics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Meets Standard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75860119"/>
                  </a:ext>
                </a:extLst>
              </a:tr>
              <a:tr h="3462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Utility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No Change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16606064"/>
                  </a:ext>
                </a:extLst>
              </a:tr>
              <a:tr h="3462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ROW Acquisition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Yes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35670042"/>
                  </a:ext>
                </a:extLst>
              </a:tr>
              <a:tr h="3462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Design Life (Years)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80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15906018"/>
                  </a:ext>
                </a:extLst>
              </a:tr>
            </a:tbl>
          </a:graphicData>
        </a:graphic>
      </p:graphicFrame>
      <p:pic>
        <p:nvPicPr>
          <p:cNvPr id="11" name="Picture 3" descr="vtrans-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871" y="292957"/>
            <a:ext cx="2391682" cy="569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358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09600" y="2051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7200" y="2060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57200" y="3032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7780712" cy="1143000"/>
          </a:xfrm>
        </p:spPr>
        <p:txBody>
          <a:bodyPr/>
          <a:lstStyle/>
          <a:p>
            <a:r>
              <a:rPr lang="en-US" dirty="0"/>
              <a:t>Project Schedule</a:t>
            </a:r>
          </a:p>
        </p:txBody>
      </p:sp>
      <p:pic>
        <p:nvPicPr>
          <p:cNvPr id="11" name="Picture 3" descr="vtrans-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871" y="292957"/>
            <a:ext cx="2391682" cy="569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A79A1F4-2B07-4EBD-B5DE-425760928B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525478"/>
              </p:ext>
            </p:extLst>
          </p:nvPr>
        </p:nvGraphicFramePr>
        <p:xfrm>
          <a:off x="1266907" y="1756816"/>
          <a:ext cx="6610186" cy="41381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98692">
                  <a:extLst>
                    <a:ext uri="{9D8B030D-6E8A-4147-A177-3AD203B41FA5}">
                      <a16:colId xmlns:a16="http://schemas.microsoft.com/office/drawing/2014/main" val="584685215"/>
                    </a:ext>
                  </a:extLst>
                </a:gridCol>
                <a:gridCol w="3311494">
                  <a:extLst>
                    <a:ext uri="{9D8B030D-6E8A-4147-A177-3AD203B41FA5}">
                      <a16:colId xmlns:a16="http://schemas.microsoft.com/office/drawing/2014/main" val="886761159"/>
                    </a:ext>
                  </a:extLst>
                </a:gridCol>
              </a:tblGrid>
              <a:tr h="67541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Stowe BO 1446(37) Development Schedule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3571797"/>
                  </a:ext>
                </a:extLst>
              </a:tr>
              <a:tr h="3462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Scoping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9841868"/>
                  </a:ext>
                </a:extLst>
              </a:tr>
              <a:tr h="3462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Conceptual Plans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26343325"/>
                  </a:ext>
                </a:extLst>
              </a:tr>
              <a:tr h="3462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Preliminary Plans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December 2019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19180641"/>
                  </a:ext>
                </a:extLst>
              </a:tr>
              <a:tr h="3462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Permitting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Winter 2020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26144755"/>
                  </a:ext>
                </a:extLst>
              </a:tr>
              <a:tr h="3462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Right-of-Way Clear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Spring 2021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33446462"/>
                  </a:ext>
                </a:extLst>
              </a:tr>
              <a:tr h="3462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Final Plans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 2021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22230114"/>
                  </a:ext>
                </a:extLst>
              </a:tr>
              <a:tr h="3462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Contract Plans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July 2021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73692735"/>
                  </a:ext>
                </a:extLst>
              </a:tr>
              <a:tr h="3462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Bid Advertisement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September 2021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90072884"/>
                  </a:ext>
                </a:extLst>
              </a:tr>
              <a:tr h="3462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Contract Award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October 2021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41959420"/>
                  </a:ext>
                </a:extLst>
              </a:tr>
              <a:tr h="3462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Construction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 2022 – October 2022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75860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1240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4099" name="Content Placeholder 4"/>
          <p:cNvSpPr>
            <a:spLocks noGrp="1"/>
          </p:cNvSpPr>
          <p:nvPr>
            <p:ph idx="4294967295"/>
          </p:nvPr>
        </p:nvSpPr>
        <p:spPr>
          <a:xfrm>
            <a:off x="2130250" y="1268600"/>
            <a:ext cx="4572000" cy="4572000"/>
          </a:xfrm>
        </p:spPr>
        <p:txBody>
          <a:bodyPr/>
          <a:lstStyle/>
          <a:p>
            <a:pPr marL="398462" indent="0" algn="ctr">
              <a:buNone/>
            </a:pPr>
            <a:endParaRPr lang="en-US" dirty="0"/>
          </a:p>
          <a:p>
            <a:pPr marL="398462" indent="0" algn="ctr">
              <a:buNone/>
            </a:pPr>
            <a:r>
              <a:rPr lang="en-US" sz="2400" b="1" dirty="0"/>
              <a:t>Carolyn Carlson, P.E.</a:t>
            </a:r>
          </a:p>
          <a:p>
            <a:pPr marL="398462" indent="0" algn="ctr">
              <a:buNone/>
            </a:pPr>
            <a:r>
              <a:rPr lang="en-US" dirty="0"/>
              <a:t>VTrans Design Project Manager</a:t>
            </a:r>
          </a:p>
          <a:p>
            <a:pPr marL="398462" indent="0" algn="ctr">
              <a:buNone/>
            </a:pPr>
            <a:endParaRPr lang="en-US" dirty="0"/>
          </a:p>
          <a:p>
            <a:pPr marL="398462" indent="0" algn="ctr">
              <a:buNone/>
            </a:pPr>
            <a:r>
              <a:rPr lang="en-US" sz="2400" b="1" dirty="0"/>
              <a:t>Cory Burrall, P.E.</a:t>
            </a:r>
          </a:p>
          <a:p>
            <a:pPr marL="398462" indent="0" algn="ctr">
              <a:buNone/>
            </a:pPr>
            <a:r>
              <a:rPr lang="en-US" dirty="0" err="1"/>
              <a:t>VTrans</a:t>
            </a:r>
            <a:r>
              <a:rPr lang="en-US" dirty="0"/>
              <a:t> Project Design Engineer</a:t>
            </a:r>
          </a:p>
          <a:p>
            <a:pPr marL="398462" indent="0" algn="ctr">
              <a:buNone/>
            </a:pPr>
            <a:endParaRPr lang="en-US" sz="2400" b="1" dirty="0"/>
          </a:p>
          <a:p>
            <a:pPr marL="398462" indent="0" algn="ctr">
              <a:buNone/>
            </a:pPr>
            <a:r>
              <a:rPr lang="en-US" sz="2400" b="1" dirty="0"/>
              <a:t>Andrew Lemieux</a:t>
            </a:r>
          </a:p>
          <a:p>
            <a:pPr marL="398462" indent="0" algn="ctr">
              <a:buNone/>
            </a:pPr>
            <a:r>
              <a:rPr lang="en-US" dirty="0" err="1"/>
              <a:t>VTrans</a:t>
            </a:r>
            <a:r>
              <a:rPr lang="en-US" dirty="0"/>
              <a:t> Design Engineer</a:t>
            </a:r>
          </a:p>
          <a:p>
            <a:pPr marL="398462" indent="0" algn="ctr">
              <a:buNone/>
            </a:pPr>
            <a:endParaRPr lang="en-US" dirty="0"/>
          </a:p>
          <a:p>
            <a:pPr marL="398462" indent="0" algn="ctr">
              <a:buNone/>
            </a:pPr>
            <a:endParaRPr lang="en-US" dirty="0"/>
          </a:p>
        </p:txBody>
      </p:sp>
      <p:pic>
        <p:nvPicPr>
          <p:cNvPr id="6" name="Picture 3" descr="vtrans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872" y="6169974"/>
            <a:ext cx="2391682" cy="569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838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Z:\Highways\AMP\BIS\Inspection\DBR\OffSystem\Stowe-00051\2-Photos\2017\IMGP025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Content Placeholder 5"/>
          <p:cNvSpPr txBox="1">
            <a:spLocks/>
          </p:cNvSpPr>
          <p:nvPr/>
        </p:nvSpPr>
        <p:spPr bwMode="auto">
          <a:xfrm>
            <a:off x="0" y="4610100"/>
            <a:ext cx="9144000" cy="2247899"/>
          </a:xfrm>
          <a:prstGeom prst="rect">
            <a:avLst/>
          </a:prstGeom>
          <a:solidFill>
            <a:schemeClr val="bg1">
              <a:alpha val="8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2" name="Title 4"/>
          <p:cNvSpPr>
            <a:spLocks noGrp="1"/>
          </p:cNvSpPr>
          <p:nvPr>
            <p:ph type="ctrTitle" idx="4294967295"/>
          </p:nvPr>
        </p:nvSpPr>
        <p:spPr>
          <a:xfrm>
            <a:off x="473421" y="4695825"/>
            <a:ext cx="8407931" cy="1328738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Stowe BO 1446(37)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Questions and Comments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800" b="1" dirty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Town Highway 43 – Bridge #51 over Miller Brook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5230813" y="6435725"/>
            <a:ext cx="32115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15" name="Subtitle 5"/>
          <p:cNvSpPr txBox="1">
            <a:spLocks/>
          </p:cNvSpPr>
          <p:nvPr/>
        </p:nvSpPr>
        <p:spPr bwMode="auto">
          <a:xfrm>
            <a:off x="1117093" y="6037742"/>
            <a:ext cx="30019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59595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March 25, 2019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 bwMode="auto">
          <a:xfrm>
            <a:off x="0" y="0"/>
            <a:ext cx="7791061" cy="830424"/>
          </a:xfrm>
          <a:prstGeom prst="rect">
            <a:avLst/>
          </a:prstGeom>
          <a:solidFill>
            <a:schemeClr val="bg1">
              <a:alpha val="8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1963" lvl="0" eaLnBrk="0" hangingPunct="0">
              <a:spcBef>
                <a:spcPct val="20000"/>
              </a:spcBef>
              <a:buClr>
                <a:srgbClr val="92D050"/>
              </a:buClr>
            </a:pP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more information: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Segoe UI Semibold" panose="020B07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457200" lvl="0" indent="-287338" eaLnBrk="0" hangingPunct="0">
              <a:spcBef>
                <a:spcPct val="20000"/>
              </a:spcBef>
              <a:buClr>
                <a:srgbClr val="92D050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prstClr val="white">
                    <a:lumMod val="50000"/>
                  </a:prst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https://outside.vermont.gov/agency/vtrans/external/Projects/Structures/12J660 </a:t>
            </a:r>
          </a:p>
        </p:txBody>
      </p:sp>
      <p:pic>
        <p:nvPicPr>
          <p:cNvPr id="12" name="Picture 3" descr="vtrans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6209210"/>
            <a:ext cx="2391682" cy="569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793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9"/>
            <a:ext cx="7780712" cy="1143000"/>
          </a:xfrm>
        </p:spPr>
        <p:txBody>
          <a:bodyPr/>
          <a:lstStyle/>
          <a:p>
            <a:r>
              <a:rPr lang="en-US" altLang="en-US"/>
              <a:t>Purpose of Meeting</a:t>
            </a:r>
            <a:endParaRPr lang="en-US" altLang="en-US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600201"/>
            <a:ext cx="7780713" cy="4888063"/>
          </a:xfrm>
        </p:spPr>
        <p:txBody>
          <a:bodyPr/>
          <a:lstStyle/>
          <a:p>
            <a:r>
              <a:rPr lang="en-US" altLang="en-US" sz="2400"/>
              <a:t>Provide an update to project development</a:t>
            </a:r>
          </a:p>
          <a:p>
            <a:r>
              <a:rPr lang="en-US" altLang="en-US" sz="2400"/>
              <a:t>Project overview and existing conditions</a:t>
            </a:r>
          </a:p>
          <a:p>
            <a:r>
              <a:rPr lang="en-US" altLang="en-US" sz="2400"/>
              <a:t>Proposed design and conceptual plans</a:t>
            </a:r>
          </a:p>
          <a:p>
            <a:r>
              <a:rPr lang="en-US" altLang="en-US" sz="2400"/>
              <a:t>Temporary bridge and maintenance of traffic</a:t>
            </a:r>
          </a:p>
          <a:p>
            <a:r>
              <a:rPr lang="en-US" altLang="en-US" sz="2400"/>
              <a:t>Discuss project impacts </a:t>
            </a:r>
          </a:p>
          <a:p>
            <a:r>
              <a:rPr lang="en-US" altLang="en-US" sz="2400"/>
              <a:t>Cost estimates</a:t>
            </a:r>
          </a:p>
          <a:p>
            <a:r>
              <a:rPr lang="en-US" altLang="en-US" sz="2400"/>
              <a:t>Project schedule and timeline</a:t>
            </a:r>
          </a:p>
          <a:p>
            <a:r>
              <a:rPr lang="en-US" altLang="en-US" sz="2400"/>
              <a:t>Provide an opportunity to ask questions and voice any concerns</a:t>
            </a:r>
            <a:endParaRPr lang="en-US" altLang="en-US" sz="2200">
              <a:solidFill>
                <a:schemeClr val="bg1">
                  <a:lumMod val="50000"/>
                </a:schemeClr>
              </a:solidFill>
            </a:endParaRPr>
          </a:p>
          <a:p>
            <a:endParaRPr lang="en-US" altLang="en-US" sz="2400" dirty="0"/>
          </a:p>
        </p:txBody>
      </p:sp>
      <p:pic>
        <p:nvPicPr>
          <p:cNvPr id="6" name="Picture 3" descr="vtrans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872" y="6169974"/>
            <a:ext cx="2391682" cy="569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9500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18" y="557875"/>
            <a:ext cx="8749763" cy="52913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2559129" y="6022698"/>
            <a:ext cx="3390900" cy="554854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</a:bodyPr>
          <a:lstStyle>
            <a:lvl1pPr marL="457200" indent="-287338" algn="ctr" eaLnBrk="0" hangingPunct="0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2400" b="0" baseline="0"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 charset="0"/>
              <a:buChar char="–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cs typeface="+mn-cs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 marL="457200" marR="0" lvl="0" indent="-287338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emibold" panose="020B0702040204020203" pitchFamily="34" charset="0"/>
                <a:cs typeface="Segoe UI" panose="020B0502040204020203" pitchFamily="34" charset="0"/>
              </a:rPr>
              <a:t>Location Map</a:t>
            </a:r>
          </a:p>
        </p:txBody>
      </p:sp>
      <p:pic>
        <p:nvPicPr>
          <p:cNvPr id="4" name="Picture 3" descr="C:\Users\lstone\AppData\Local\Microsoft\Windows\Temporary Internet Files\Content.IE5\MMH49P3M\large-compass-166.6-12916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777" y="659548"/>
            <a:ext cx="500550" cy="59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vtrans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872" y="6169974"/>
            <a:ext cx="2391682" cy="569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C0CFA34-6399-4344-9880-C10CA0CCA2AC}"/>
              </a:ext>
            </a:extLst>
          </p:cNvPr>
          <p:cNvSpPr/>
          <p:nvPr/>
        </p:nvSpPr>
        <p:spPr>
          <a:xfrm>
            <a:off x="4101465" y="3124318"/>
            <a:ext cx="62483" cy="64652"/>
          </a:xfrm>
          <a:prstGeom prst="ellipse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36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1962" r="9178"/>
          <a:stretch/>
        </p:blipFill>
        <p:spPr>
          <a:xfrm>
            <a:off x="-72572" y="0"/>
            <a:ext cx="9332686" cy="6858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718261" y="3316779"/>
            <a:ext cx="2169623" cy="2053244"/>
          </a:xfrm>
          <a:prstGeom prst="ellipse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Straight Arrow Connector 9"/>
          <p:cNvCxnSpPr>
            <a:cxnSpLocks/>
            <a:stCxn id="11" idx="1"/>
          </p:cNvCxnSpPr>
          <p:nvPr/>
        </p:nvCxnSpPr>
        <p:spPr>
          <a:xfrm flipH="1">
            <a:off x="3996218" y="930209"/>
            <a:ext cx="1602051" cy="238657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598269" y="330044"/>
            <a:ext cx="3228384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Bridge 51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Nebraska Valley Road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 3</a:t>
            </a:r>
          </a:p>
        </p:txBody>
      </p:sp>
    </p:spTree>
    <p:extLst>
      <p:ext uri="{BB962C8B-B14F-4D97-AF65-F5344CB8AC3E}">
        <p14:creationId xmlns:p14="http://schemas.microsoft.com/office/powerpoint/2010/main" val="530126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9"/>
            <a:ext cx="7780712" cy="1143000"/>
          </a:xfrm>
        </p:spPr>
        <p:txBody>
          <a:bodyPr/>
          <a:lstStyle/>
          <a:p>
            <a:r>
              <a:rPr lang="en-US" dirty="0" err="1"/>
              <a:t>VTrans</a:t>
            </a:r>
            <a:r>
              <a:rPr lang="en-US" dirty="0"/>
              <a:t> Project Development Process</a:t>
            </a:r>
            <a:endParaRPr lang="en-US" alt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6300" y="2834921"/>
            <a:ext cx="2594100" cy="457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000" strike="sngStrike" dirty="0">
                <a:solidFill>
                  <a:schemeClr val="bg1">
                    <a:lumMod val="65000"/>
                  </a:schemeClr>
                </a:solidFill>
              </a:rPr>
              <a:t>Project Definition</a:t>
            </a:r>
          </a:p>
          <a:p>
            <a:pPr lvl="1"/>
            <a:endParaRPr lang="en-US" altLang="en-US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114800" y="2825232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0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000" b="0" dirty="0">
                <a:latin typeface="Arial" charset="0"/>
              </a:rPr>
              <a:t>Project Design</a:t>
            </a:r>
          </a:p>
          <a:p>
            <a:pPr lvl="1">
              <a:spcBef>
                <a:spcPct val="20000"/>
              </a:spcBef>
              <a:buFontTx/>
              <a:buChar char="–"/>
            </a:pPr>
            <a:endParaRPr lang="en-US" altLang="en-US" sz="2800" b="0" dirty="0">
              <a:latin typeface="Arial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6858000" y="2825232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0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000" b="0" dirty="0">
                <a:solidFill>
                  <a:srgbClr val="FF0000"/>
                </a:solidFill>
                <a:latin typeface="Arial" charset="0"/>
              </a:rPr>
              <a:t>Construction</a:t>
            </a:r>
          </a:p>
          <a:p>
            <a:pPr lvl="1">
              <a:spcBef>
                <a:spcPct val="20000"/>
              </a:spcBef>
              <a:buFontTx/>
              <a:buChar char="–"/>
            </a:pPr>
            <a:endParaRPr lang="en-US" altLang="en-US" sz="2800" b="0" dirty="0">
              <a:latin typeface="Arial" charset="0"/>
            </a:endParaRPr>
          </a:p>
        </p:txBody>
      </p:sp>
      <p:sp>
        <p:nvSpPr>
          <p:cNvPr id="8198" name="Line 7"/>
          <p:cNvSpPr>
            <a:spLocks noChangeShapeType="1"/>
          </p:cNvSpPr>
          <p:nvPr/>
        </p:nvSpPr>
        <p:spPr bwMode="auto">
          <a:xfrm>
            <a:off x="609600" y="2825232"/>
            <a:ext cx="800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152400" y="1987032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0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20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Project</a:t>
            </a:r>
          </a:p>
          <a:p>
            <a:pPr algn="ctr">
              <a:spcBef>
                <a:spcPct val="20000"/>
              </a:spcBef>
            </a:pPr>
            <a:r>
              <a:rPr lang="en-US" altLang="en-US" sz="20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Funded</a:t>
            </a:r>
          </a:p>
          <a:p>
            <a:pPr lvl="1">
              <a:spcBef>
                <a:spcPct val="20000"/>
              </a:spcBef>
              <a:buFontTx/>
              <a:buChar char="–"/>
            </a:pPr>
            <a:endParaRPr lang="en-US" altLang="en-US" sz="2800" b="0" dirty="0">
              <a:latin typeface="Arial" charset="0"/>
            </a:endParaRPr>
          </a:p>
        </p:txBody>
      </p:sp>
      <p:sp>
        <p:nvSpPr>
          <p:cNvPr id="8200" name="Line 9"/>
          <p:cNvSpPr>
            <a:spLocks noChangeShapeType="1"/>
          </p:cNvSpPr>
          <p:nvPr/>
        </p:nvSpPr>
        <p:spPr bwMode="auto">
          <a:xfrm>
            <a:off x="609600" y="2672832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01" name="Line 10"/>
          <p:cNvSpPr>
            <a:spLocks noChangeShapeType="1"/>
          </p:cNvSpPr>
          <p:nvPr/>
        </p:nvSpPr>
        <p:spPr bwMode="auto">
          <a:xfrm>
            <a:off x="3581400" y="2672832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02" name="Rectangle 12"/>
          <p:cNvSpPr>
            <a:spLocks noChangeArrowheads="1"/>
          </p:cNvSpPr>
          <p:nvPr/>
        </p:nvSpPr>
        <p:spPr bwMode="auto">
          <a:xfrm>
            <a:off x="2819400" y="1987032"/>
            <a:ext cx="1447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0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2000" b="0" dirty="0">
                <a:latin typeface="Arial" charset="0"/>
              </a:rPr>
              <a:t>Project</a:t>
            </a:r>
          </a:p>
          <a:p>
            <a:pPr algn="ctr">
              <a:spcBef>
                <a:spcPct val="20000"/>
              </a:spcBef>
            </a:pPr>
            <a:r>
              <a:rPr lang="en-US" altLang="en-US" sz="2000" b="0" dirty="0">
                <a:latin typeface="Arial" charset="0"/>
              </a:rPr>
              <a:t>Defined</a:t>
            </a:r>
          </a:p>
          <a:p>
            <a:pPr lvl="1">
              <a:spcBef>
                <a:spcPct val="20000"/>
              </a:spcBef>
              <a:buFontTx/>
              <a:buChar char="–"/>
            </a:pPr>
            <a:endParaRPr lang="en-US" altLang="en-US" sz="2800" b="0" dirty="0">
              <a:latin typeface="Arial" charset="0"/>
            </a:endParaRPr>
          </a:p>
        </p:txBody>
      </p:sp>
      <p:sp>
        <p:nvSpPr>
          <p:cNvPr id="8203" name="Line 13"/>
          <p:cNvSpPr>
            <a:spLocks noChangeShapeType="1"/>
          </p:cNvSpPr>
          <p:nvPr/>
        </p:nvSpPr>
        <p:spPr bwMode="auto">
          <a:xfrm>
            <a:off x="6705600" y="2672832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04" name="Rectangle 14"/>
          <p:cNvSpPr>
            <a:spLocks noChangeArrowheads="1"/>
          </p:cNvSpPr>
          <p:nvPr/>
        </p:nvSpPr>
        <p:spPr bwMode="auto">
          <a:xfrm>
            <a:off x="5943600" y="1987032"/>
            <a:ext cx="1447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0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2000" b="0" dirty="0">
                <a:solidFill>
                  <a:srgbClr val="FF0000"/>
                </a:solidFill>
                <a:latin typeface="Arial" charset="0"/>
              </a:rPr>
              <a:t>Contract</a:t>
            </a:r>
          </a:p>
          <a:p>
            <a:pPr algn="ctr">
              <a:spcBef>
                <a:spcPct val="20000"/>
              </a:spcBef>
            </a:pPr>
            <a:r>
              <a:rPr lang="en-US" altLang="en-US" sz="2000" b="0" dirty="0">
                <a:solidFill>
                  <a:srgbClr val="FF0000"/>
                </a:solidFill>
                <a:latin typeface="Arial" charset="0"/>
              </a:rPr>
              <a:t>Award</a:t>
            </a:r>
          </a:p>
          <a:p>
            <a:pPr lvl="1">
              <a:spcBef>
                <a:spcPct val="20000"/>
              </a:spcBef>
              <a:buFontTx/>
              <a:buChar char="–"/>
            </a:pPr>
            <a:endParaRPr lang="en-US" altLang="en-US" sz="2800" b="0" dirty="0">
              <a:latin typeface="Arial" charset="0"/>
            </a:endParaRPr>
          </a:p>
        </p:txBody>
      </p:sp>
      <p:sp>
        <p:nvSpPr>
          <p:cNvPr id="8206" name="Text Box 16"/>
          <p:cNvSpPr txBox="1">
            <a:spLocks noChangeArrowheads="1"/>
          </p:cNvSpPr>
          <p:nvPr/>
        </p:nvSpPr>
        <p:spPr bwMode="auto">
          <a:xfrm>
            <a:off x="3810000" y="3587232"/>
            <a:ext cx="2743200" cy="3028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000" b="1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defRPr sz="10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631825" lvl="0" indent="-233363">
              <a:spcBef>
                <a:spcPct val="20000"/>
              </a:spcBef>
              <a:buClr>
                <a:srgbClr val="92D050"/>
              </a:buClr>
              <a:buFont typeface="Wingdings" pitchFamily="2" charset="2"/>
              <a:buChar char="§"/>
            </a:pPr>
            <a:r>
              <a:rPr lang="en-US" altLang="en-US" sz="16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Quantify areas of impact</a:t>
            </a:r>
          </a:p>
          <a:p>
            <a:pPr marL="631825" lvl="0" indent="-233363">
              <a:spcBef>
                <a:spcPct val="20000"/>
              </a:spcBef>
              <a:buClr>
                <a:srgbClr val="92D050"/>
              </a:buClr>
              <a:buFont typeface="Wingdings" pitchFamily="2" charset="2"/>
              <a:buChar char="§"/>
            </a:pPr>
            <a:r>
              <a:rPr lang="en-US" altLang="en-US" sz="16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Environmental permits</a:t>
            </a:r>
          </a:p>
          <a:p>
            <a:pPr marL="631825" lvl="0" indent="-233363">
              <a:spcBef>
                <a:spcPct val="20000"/>
              </a:spcBef>
              <a:buClr>
                <a:srgbClr val="92D050"/>
              </a:buClr>
              <a:buFont typeface="Wingdings" pitchFamily="2" charset="2"/>
              <a:buChar char="§"/>
            </a:pPr>
            <a:r>
              <a:rPr lang="en-US" altLang="en-US" sz="16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Develop plans, estimate and specifications</a:t>
            </a:r>
          </a:p>
          <a:p>
            <a:pPr marL="631825" indent="-233363">
              <a:spcBef>
                <a:spcPct val="20000"/>
              </a:spcBef>
              <a:buClr>
                <a:srgbClr val="92D050"/>
              </a:buClr>
              <a:buFont typeface="Wingdings" pitchFamily="2" charset="2"/>
              <a:buChar char="§"/>
            </a:pPr>
            <a:r>
              <a:rPr lang="en-US" altLang="en-US" sz="16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Right-of-Way process</a:t>
            </a:r>
            <a:endParaRPr lang="en-US" altLang="en-US" sz="1600" b="0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631825" lvl="0" indent="-233363">
              <a:spcBef>
                <a:spcPct val="20000"/>
              </a:spcBef>
              <a:buClr>
                <a:srgbClr val="92D050"/>
              </a:buClr>
              <a:buFont typeface="Wingdings" pitchFamily="2" charset="2"/>
              <a:buChar char="§"/>
            </a:pPr>
            <a:endParaRPr lang="en-US" altLang="en-US" sz="1600" b="0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1" eaLnBrk="1" hangingPunct="1"/>
            <a:endParaRPr lang="en-US" altLang="en-US" sz="1800" b="0" dirty="0"/>
          </a:p>
        </p:txBody>
      </p:sp>
      <p:sp>
        <p:nvSpPr>
          <p:cNvPr id="15" name="Left Arrow 14"/>
          <p:cNvSpPr/>
          <p:nvPr/>
        </p:nvSpPr>
        <p:spPr>
          <a:xfrm rot="16200000">
            <a:off x="4858203" y="2212294"/>
            <a:ext cx="374650" cy="365125"/>
          </a:xfrm>
          <a:prstGeom prst="leftArrow">
            <a:avLst>
              <a:gd name="adj1" fmla="val 45508"/>
              <a:gd name="adj2" fmla="val 6347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223657" y="1542493"/>
            <a:ext cx="15675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here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3271" y="3722350"/>
            <a:ext cx="2971800" cy="147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1825" lvl="0" indent="-233363" eaLnBrk="0" hangingPunct="0">
              <a:spcBef>
                <a:spcPct val="20000"/>
              </a:spcBef>
              <a:buClr>
                <a:srgbClr val="92D050"/>
              </a:buClr>
              <a:buFont typeface="Wingdings" pitchFamily="2" charset="2"/>
              <a:buChar char="§"/>
            </a:pPr>
            <a:r>
              <a:rPr lang="en-US" altLang="en-US" sz="1600" strike="sngStrike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Identify resources &amp; constraints</a:t>
            </a:r>
          </a:p>
          <a:p>
            <a:pPr marL="631825" lvl="0" indent="-233363" eaLnBrk="0" hangingPunct="0">
              <a:spcBef>
                <a:spcPct val="20000"/>
              </a:spcBef>
              <a:buClr>
                <a:srgbClr val="92D050"/>
              </a:buClr>
              <a:buFont typeface="Wingdings" pitchFamily="2" charset="2"/>
              <a:buChar char="§"/>
            </a:pPr>
            <a:r>
              <a:rPr lang="en-US" altLang="en-US" sz="1600" strike="sngStrike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Evaluate alternatives</a:t>
            </a:r>
          </a:p>
          <a:p>
            <a:pPr marL="631825" lvl="0" indent="-233363" eaLnBrk="0" hangingPunct="0">
              <a:spcBef>
                <a:spcPct val="20000"/>
              </a:spcBef>
              <a:buClr>
                <a:srgbClr val="92D050"/>
              </a:buClr>
              <a:buFont typeface="Wingdings" pitchFamily="2" charset="2"/>
              <a:buChar char="§"/>
            </a:pPr>
            <a:r>
              <a:rPr lang="en-US" altLang="en-US" sz="1600" strike="sngStrike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Public participation</a:t>
            </a:r>
          </a:p>
          <a:p>
            <a:pPr marL="631825" lvl="0" indent="-233363" eaLnBrk="0" hangingPunct="0">
              <a:spcBef>
                <a:spcPct val="20000"/>
              </a:spcBef>
              <a:buClr>
                <a:srgbClr val="92D050"/>
              </a:buClr>
              <a:buFont typeface="Wingdings" pitchFamily="2" charset="2"/>
              <a:buChar char="§"/>
            </a:pPr>
            <a:r>
              <a:rPr lang="en-US" altLang="en-US" sz="1600" strike="sngStrike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Build Consensus</a:t>
            </a:r>
            <a:endParaRPr lang="en-US" sz="1200" strike="sngStrike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9" name="Picture 3" descr="vtrans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872" y="6169974"/>
            <a:ext cx="2391682" cy="569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7772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Overview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237" y="1191491"/>
            <a:ext cx="6867525" cy="475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6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Z:\Highways\AMP\BIS\Inspection\DBR\OffSystem\Stowe-00051\2-Photos\2016\STOWE-51\IMGP700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r="5902"/>
          <a:stretch/>
        </p:blipFill>
        <p:spPr bwMode="auto">
          <a:xfrm>
            <a:off x="-17755" y="-1"/>
            <a:ext cx="924165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771775" y="4429956"/>
            <a:ext cx="6372227" cy="2428043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pPr marL="461963" indent="0">
              <a:buNone/>
            </a:pP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</a:rPr>
              <a:t>Bridge #51</a:t>
            </a:r>
          </a:p>
          <a:p>
            <a:pPr marL="461963" indent="0">
              <a:buNone/>
            </a:pPr>
            <a:endParaRPr lang="en-US" sz="500" dirty="0">
              <a:solidFill>
                <a:schemeClr val="tx1">
                  <a:lumMod val="65000"/>
                  <a:lumOff val="35000"/>
                </a:schemeClr>
              </a:solidFill>
              <a:latin typeface="Segoe UI Semibold" panose="020B0702040204020203" pitchFamily="34" charset="0"/>
            </a:endParaRPr>
          </a:p>
          <a:p>
            <a:r>
              <a:rPr lang="en-US" sz="2000" dirty="0"/>
              <a:t>Roadway Classification – Local Road (Class 3 TH)</a:t>
            </a:r>
          </a:p>
          <a:p>
            <a:r>
              <a:rPr lang="en-US" sz="2000" dirty="0"/>
              <a:t>Bridge Type – 54’ Span Rolled Beam Bridge</a:t>
            </a:r>
          </a:p>
          <a:p>
            <a:r>
              <a:rPr lang="en-US" sz="2000" dirty="0"/>
              <a:t>Ownership – Town of Stowe</a:t>
            </a:r>
          </a:p>
          <a:p>
            <a:r>
              <a:rPr lang="en-US" sz="2000" dirty="0"/>
              <a:t>Constructed in 1948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0" y="1"/>
            <a:ext cx="9144000" cy="542925"/>
          </a:xfrm>
          <a:prstGeom prst="rect">
            <a:avLst/>
          </a:prstGeom>
          <a:solidFill>
            <a:schemeClr val="bg1">
              <a:alpha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182880" rIns="91440" bIns="45720" numCol="1" anchor="t" anchorCtr="0" compatLnSpc="1">
            <a:prstTxWarp prst="textNoShape">
              <a:avLst/>
            </a:prstTxWarp>
          </a:bodyPr>
          <a:lstStyle>
            <a:lvl1pPr marL="457200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§"/>
              <a:defRPr sz="1600" kern="1200" baseline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Arial" charset="0"/>
              <a:buChar char="–"/>
              <a:defRPr sz="1400" kern="120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862" indent="0" algn="ctr">
              <a:buNone/>
            </a:pPr>
            <a:r>
              <a:rPr lang="en-US" sz="2000" dirty="0"/>
              <a:t>Looking East over Bridge</a:t>
            </a:r>
          </a:p>
        </p:txBody>
      </p:sp>
    </p:spTree>
    <p:extLst>
      <p:ext uri="{BB962C8B-B14F-4D97-AF65-F5344CB8AC3E}">
        <p14:creationId xmlns:p14="http://schemas.microsoft.com/office/powerpoint/2010/main" val="43457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Z:\Highways\AMP\BIS\Inspection\DBR\OffSystem\Stowe-00051\2-Photos\2016\STOWE-51\IMGP701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0" r="8965"/>
          <a:stretch/>
        </p:blipFill>
        <p:spPr bwMode="auto">
          <a:xfrm>
            <a:off x="-26633" y="1"/>
            <a:ext cx="9179511" cy="68817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09875" y="4605556"/>
            <a:ext cx="6334125" cy="2276193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pPr marL="461963" indent="0">
              <a:buNone/>
            </a:pP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</a:rPr>
              <a:t>Existing Conditions - Bridge #51</a:t>
            </a:r>
          </a:p>
          <a:p>
            <a:pPr marL="461963" indent="0">
              <a:buNone/>
            </a:pPr>
            <a:endParaRPr lang="en-US" sz="500" dirty="0">
              <a:solidFill>
                <a:schemeClr val="tx1">
                  <a:lumMod val="65000"/>
                  <a:lumOff val="35000"/>
                </a:schemeClr>
              </a:solidFill>
              <a:latin typeface="Segoe UI Semibold" panose="020B0702040204020203" pitchFamily="34" charset="0"/>
            </a:endParaRPr>
          </a:p>
          <a:p>
            <a:r>
              <a:rPr lang="en-US" sz="2000" dirty="0"/>
              <a:t>Deck Rating 		4 (Poor)</a:t>
            </a:r>
          </a:p>
          <a:p>
            <a:r>
              <a:rPr lang="en-US" sz="2000" dirty="0"/>
              <a:t>Superstructure Rating    	6 (Satisfactory)</a:t>
            </a:r>
          </a:p>
          <a:p>
            <a:r>
              <a:rPr lang="en-US" sz="2000" dirty="0"/>
              <a:t>Substructure Rating 	      	5 (Fair)</a:t>
            </a:r>
          </a:p>
          <a:p>
            <a:r>
              <a:rPr lang="en-US" sz="2000" dirty="0"/>
              <a:t>12-month Inspection Frequency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0" y="1"/>
            <a:ext cx="9144000" cy="542925"/>
          </a:xfrm>
          <a:prstGeom prst="rect">
            <a:avLst/>
          </a:prstGeom>
          <a:solidFill>
            <a:schemeClr val="bg1">
              <a:alpha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182880" rIns="91440" bIns="45720" numCol="1" anchor="t" anchorCtr="0" compatLnSpc="1">
            <a:prstTxWarp prst="textNoShape">
              <a:avLst/>
            </a:prstTxWarp>
          </a:bodyPr>
          <a:lstStyle>
            <a:lvl1pPr marL="457200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§"/>
              <a:defRPr sz="1600" kern="1200" baseline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Arial" charset="0"/>
              <a:buChar char="–"/>
              <a:defRPr sz="1400" kern="120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862" indent="0" algn="ctr">
              <a:buNone/>
            </a:pPr>
            <a:r>
              <a:rPr lang="en-US" sz="2000" dirty="0"/>
              <a:t>Deck &amp; Superstructure Deterioration – Bedrock Outcrop @ Eastern Abutment</a:t>
            </a:r>
          </a:p>
        </p:txBody>
      </p:sp>
    </p:spTree>
    <p:extLst>
      <p:ext uri="{BB962C8B-B14F-4D97-AF65-F5344CB8AC3E}">
        <p14:creationId xmlns:p14="http://schemas.microsoft.com/office/powerpoint/2010/main" val="96721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1d704058-664b-4711-93d7-5e8f41f12d2b"/>
  <p:tag name="TPVERSION" val="8"/>
  <p:tag name="TPFULLVERSION" val="8.2.1.29"/>
  <p:tag name="PPTVERSION" val="16"/>
  <p:tag name="TPOS" val="2"/>
  <p:tag name="TPLASTSAVEVERSION" val="6.2 PC"/>
</p:tagLst>
</file>

<file path=ppt/theme/theme1.xml><?xml version="1.0" encoding="utf-8"?>
<a:theme xmlns:a="http://schemas.openxmlformats.org/drawingml/2006/main" name="Title and 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Link to a Document" ma:contentTypeID="0x01010A00F26E2C3EDB525A46AE2B0D587E72B36A" ma:contentTypeVersion="11" ma:contentTypeDescription="Create a link to a document in a different location." ma:contentTypeScope="" ma:versionID="8450a48c2acc8303fa8838b989dcf7a4">
  <xsd:schema xmlns:xsd="http://www.w3.org/2001/XMLSchema" xmlns:xs="http://www.w3.org/2001/XMLSchema" xmlns:p="http://schemas.microsoft.com/office/2006/metadata/properties" xmlns:ns2="2a208fe3-8287-4a8b-b629-d45392ca0f10" xmlns:ns3="22ec0dd7-095b-41f2-b8b8-a624496b8c6b" targetNamespace="http://schemas.microsoft.com/office/2006/metadata/properties" ma:root="true" ma:fieldsID="7d186c4c516abedccde54e2f9ee634bd" ns2:_="" ns3:_="">
    <xsd:import namespace="2a208fe3-8287-4a8b-b629-d45392ca0f10"/>
    <xsd:import namespace="22ec0dd7-095b-41f2-b8b8-a624496b8c6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208fe3-8287-4a8b-b629-d45392ca0f10" elementFormDefault="qualified">
    <xsd:import namespace="http://schemas.microsoft.com/office/2006/documentManagement/types"/>
    <xsd:import namespace="http://schemas.microsoft.com/office/infopath/2007/PartnerControls"/>
    <xsd:element name="SharedWithUsers" ma:index="7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ec0dd7-095b-41f2-b8b8-a624496b8c6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2ec0dd7-095b-41f2-b8b8-a624496b8c6b">E23TXWV46JPD-525374251-1422</_dlc_DocId>
    <_dlc_DocIdUrl xmlns="22ec0dd7-095b-41f2-b8b8-a624496b8c6b">
      <Url>https://outside.vermont.gov/agency/VTRANS/external/Projects/_layouts/15/DocIdRedir.aspx?ID=E23TXWV46JPD-525374251-1422</Url>
      <Description>E23TXWV46JPD-525374251-1422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9969FA14-94E0-4E76-A255-F1A7AD5BB3FE}"/>
</file>

<file path=customXml/itemProps2.xml><?xml version="1.0" encoding="utf-8"?>
<ds:datastoreItem xmlns:ds="http://schemas.openxmlformats.org/officeDocument/2006/customXml" ds:itemID="{F1798F96-AC28-46C8-8FD8-18B662987C47}"/>
</file>

<file path=customXml/itemProps3.xml><?xml version="1.0" encoding="utf-8"?>
<ds:datastoreItem xmlns:ds="http://schemas.openxmlformats.org/officeDocument/2006/customXml" ds:itemID="{D6692DC1-DFD2-4BB2-A00B-EE4A3B79A9A4}"/>
</file>

<file path=customXml/itemProps4.xml><?xml version="1.0" encoding="utf-8"?>
<ds:datastoreItem xmlns:ds="http://schemas.openxmlformats.org/officeDocument/2006/customXml" ds:itemID="{FFFFA2ED-90AA-485A-BFB0-64087FE7ACC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6212</TotalTime>
  <Words>616</Words>
  <Application>Microsoft Office PowerPoint</Application>
  <PresentationFormat>On-screen Show (4:3)</PresentationFormat>
  <Paragraphs>181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Segoe UI</vt:lpstr>
      <vt:lpstr>Segoe UI Semibold</vt:lpstr>
      <vt:lpstr>Times New Roman</vt:lpstr>
      <vt:lpstr>Wingdings</vt:lpstr>
      <vt:lpstr>Title and content</vt:lpstr>
      <vt:lpstr> Stowe BO 1446(37) Selectboard Presentation Town Highway 43 – Bridge #51 over Miller Brook</vt:lpstr>
      <vt:lpstr>Introductions</vt:lpstr>
      <vt:lpstr>Purpose of Meeting</vt:lpstr>
      <vt:lpstr>PowerPoint Presentation</vt:lpstr>
      <vt:lpstr>PowerPoint Presentation</vt:lpstr>
      <vt:lpstr>VTrans Project Development Process</vt:lpstr>
      <vt:lpstr>Project Overview</vt:lpstr>
      <vt:lpstr>PowerPoint Presentation</vt:lpstr>
      <vt:lpstr>PowerPoint Presentation</vt:lpstr>
      <vt:lpstr>Design Criteria and Considerations</vt:lpstr>
      <vt:lpstr>Proposed Bridge Replacement – Bridge #51</vt:lpstr>
      <vt:lpstr>Proposed Typical Section</vt:lpstr>
      <vt:lpstr>Proposed Profile</vt:lpstr>
      <vt:lpstr>PowerPoint Presentation</vt:lpstr>
      <vt:lpstr>Proposed Bridge Layout</vt:lpstr>
      <vt:lpstr>Cross Section of Slope Impact Western Abutment 1</vt:lpstr>
      <vt:lpstr>Cross Section of Slope Impact Eastern Abutment 2</vt:lpstr>
      <vt:lpstr>Cost Estimates</vt:lpstr>
      <vt:lpstr>Project Schedule</vt:lpstr>
      <vt:lpstr>Stowe BO 1446(37) Questions and Comments Town Highway 43 – Bridge #51 over Miller Brook</vt:lpstr>
    </vt:vector>
  </TitlesOfParts>
  <Company>Vermont Agency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Stone, Laura</dc:creator>
  <cp:lastModifiedBy>Burrall, Cory</cp:lastModifiedBy>
  <cp:revision>97</cp:revision>
  <dcterms:created xsi:type="dcterms:W3CDTF">2017-10-03T13:51:35Z</dcterms:created>
  <dcterms:modified xsi:type="dcterms:W3CDTF">2019-03-25T16:56:46Z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0x01010A00F26E2C3EDB525A46AE2B0D587E72B36A</vt:lpwstr>
  </property>
  <property fmtid="{D5CDD505-2E9C-101B-9397-08002B2CF9AE}" pid="3" name="_dlc_DocIdItemGuid">
    <vt:lpwstr>518bd86f-1249-4403-b8f4-4083cc96d9d9</vt:lpwstr>
  </property>
</Properties>
</file>